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1 · Les facings du frigo du comptoir B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merchandising · Jour 2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places, 6 boissons. Au moins un facing par boisson. Les ventes de la semaine sont sur chaque tuile.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548640" y="1234440"/>
            <a:ext cx="4023360" cy="2926080"/>
          </a:xfrm>
          <a:prstGeom prst="rect">
            <a:avLst/>
          </a:prstGeom>
          <a:solidFill>
            <a:srgbClr val="EEF6FB"/>
          </a:solidFill>
          <a:ln w="1905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48640" y="2209800"/>
            <a:ext cx="4023360" cy="0"/>
          </a:xfrm>
          <a:prstGeom prst="line">
            <a:avLst/>
          </a:prstGeom>
          <a:noFill/>
          <a:ln w="28575">
            <a:solidFill>
              <a:srgbClr val="CBD5E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548640" y="3185160"/>
            <a:ext cx="4023360" cy="0"/>
          </a:xfrm>
          <a:prstGeom prst="line">
            <a:avLst/>
          </a:prstGeom>
          <a:noFill/>
          <a:ln w="28575">
            <a:solidFill>
              <a:srgbClr val="CBD5E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03504" y="4160520"/>
            <a:ext cx="109728" cy="914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3" name="Shape 9"/>
          <p:cNvSpPr/>
          <p:nvPr/>
        </p:nvSpPr>
        <p:spPr>
          <a:xfrm>
            <a:off x="4407408" y="4160520"/>
            <a:ext cx="109728" cy="914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548640" y="4279392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frigo : 3 étagères de 4 places</a:t>
            </a:r>
            <a:endParaRPr lang="fr-FR" sz="1050" dirty="0"/>
          </a:p>
        </p:txBody>
      </p:sp>
      <p:sp>
        <p:nvSpPr>
          <p:cNvPr id="15" name="Text 11"/>
          <p:cNvSpPr/>
          <p:nvPr/>
        </p:nvSpPr>
        <p:spPr>
          <a:xfrm>
            <a:off x="4892040" y="11887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 · 80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5897880" y="11887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 · 80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6903720" y="11887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 · 80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7909560" y="11887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 · 80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4892040" y="173736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50 cl · 60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5897880" y="173736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50 cl · 60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6903720" y="173736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50 cl · 60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7909560" y="173736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50 cl · 60</a:t>
            </a: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4892040" y="228600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· 40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5897880" y="228600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· 40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6903720" y="228600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· 40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7909560" y="228600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· 40</a:t>
            </a:r>
            <a:endParaRPr lang="en-US" sz="900" dirty="0"/>
          </a:p>
        </p:txBody>
      </p:sp>
      <p:sp>
        <p:nvSpPr>
          <p:cNvPr id="27" name="Text 23"/>
          <p:cNvSpPr/>
          <p:nvPr/>
        </p:nvSpPr>
        <p:spPr>
          <a:xfrm>
            <a:off x="4892040" y="283464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 glacé · 30</a:t>
            </a:r>
            <a:endParaRPr lang="en-US" sz="900" dirty="0"/>
          </a:p>
        </p:txBody>
      </p:sp>
      <p:sp>
        <p:nvSpPr>
          <p:cNvPr id="28" name="Text 24"/>
          <p:cNvSpPr/>
          <p:nvPr/>
        </p:nvSpPr>
        <p:spPr>
          <a:xfrm>
            <a:off x="5897880" y="283464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 glacé · 30</a:t>
            </a:r>
            <a:endParaRPr lang="en-US" sz="900" dirty="0"/>
          </a:p>
        </p:txBody>
      </p:sp>
      <p:sp>
        <p:nvSpPr>
          <p:cNvPr id="29" name="Text 25"/>
          <p:cNvSpPr/>
          <p:nvPr/>
        </p:nvSpPr>
        <p:spPr>
          <a:xfrm>
            <a:off x="6903720" y="283464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 glacé · 30</a:t>
            </a:r>
            <a:endParaRPr lang="en-US" sz="900" dirty="0"/>
          </a:p>
        </p:txBody>
      </p:sp>
      <p:sp>
        <p:nvSpPr>
          <p:cNvPr id="30" name="Text 26"/>
          <p:cNvSpPr/>
          <p:nvPr/>
        </p:nvSpPr>
        <p:spPr>
          <a:xfrm>
            <a:off x="7909560" y="283464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 glacé · 30</a:t>
            </a:r>
            <a:endParaRPr lang="en-US" sz="900" dirty="0"/>
          </a:p>
        </p:txBody>
      </p:sp>
      <p:sp>
        <p:nvSpPr>
          <p:cNvPr id="31" name="Text 27"/>
          <p:cNvSpPr/>
          <p:nvPr/>
        </p:nvSpPr>
        <p:spPr>
          <a:xfrm>
            <a:off x="4892040" y="338328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Limonade · 20</a:t>
            </a:r>
            <a:endParaRPr lang="en-US" sz="900" dirty="0"/>
          </a:p>
        </p:txBody>
      </p:sp>
      <p:sp>
        <p:nvSpPr>
          <p:cNvPr id="32" name="Text 28"/>
          <p:cNvSpPr/>
          <p:nvPr/>
        </p:nvSpPr>
        <p:spPr>
          <a:xfrm>
            <a:off x="5897880" y="338328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Limonade · 20</a:t>
            </a:r>
            <a:endParaRPr lang="en-US" sz="900" dirty="0"/>
          </a:p>
        </p:txBody>
      </p:sp>
      <p:sp>
        <p:nvSpPr>
          <p:cNvPr id="33" name="Text 29"/>
          <p:cNvSpPr/>
          <p:nvPr/>
        </p:nvSpPr>
        <p:spPr>
          <a:xfrm>
            <a:off x="6903720" y="338328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Limonade · 20</a:t>
            </a:r>
            <a:endParaRPr lang="en-US" sz="900" dirty="0"/>
          </a:p>
        </p:txBody>
      </p:sp>
      <p:sp>
        <p:nvSpPr>
          <p:cNvPr id="34" name="Text 30"/>
          <p:cNvSpPr/>
          <p:nvPr/>
        </p:nvSpPr>
        <p:spPr>
          <a:xfrm>
            <a:off x="7909560" y="338328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Limonade · 20</a:t>
            </a:r>
            <a:endParaRPr lang="en-US" sz="900" dirty="0"/>
          </a:p>
        </p:txBody>
      </p:sp>
      <p:sp>
        <p:nvSpPr>
          <p:cNvPr id="35" name="Text 31"/>
          <p:cNvSpPr/>
          <p:nvPr/>
        </p:nvSpPr>
        <p:spPr>
          <a:xfrm>
            <a:off x="4892040" y="39319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Smoothie · 10</a:t>
            </a:r>
            <a:endParaRPr lang="en-US" sz="900" dirty="0"/>
          </a:p>
        </p:txBody>
      </p:sp>
      <p:sp>
        <p:nvSpPr>
          <p:cNvPr id="36" name="Text 32"/>
          <p:cNvSpPr/>
          <p:nvPr/>
        </p:nvSpPr>
        <p:spPr>
          <a:xfrm>
            <a:off x="5897880" y="39319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Smoothie · 10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6903720" y="39319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Smoothie · 10</a:t>
            </a:r>
            <a:endParaRPr lang="en-US" sz="900" dirty="0"/>
          </a:p>
        </p:txBody>
      </p:sp>
      <p:sp>
        <p:nvSpPr>
          <p:cNvPr id="38" name="Text 34"/>
          <p:cNvSpPr/>
          <p:nvPr/>
        </p:nvSpPr>
        <p:spPr>
          <a:xfrm>
            <a:off x="7909560" y="3931920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Smoothie · 10</a:t>
            </a:r>
            <a:endParaRPr lang="en-US" sz="900" dirty="0"/>
          </a:p>
        </p:txBody>
      </p:sp>
      <p:sp>
        <p:nvSpPr>
          <p:cNvPr id="39" name="Text 35"/>
          <p:cNvSpPr txBox="1"/>
          <p:nvPr/>
        </p:nvSpPr>
        <p:spPr>
          <a:xfrm>
            <a:off x="4892040" y="45262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boisson a quatre tuiles : n’en gardez que le nombre de facings que vous lui donnez.</a:t>
            </a:r>
            <a:endParaRPr lang="fr-FR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2 · Rangez la boutique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merchandising · Jour 2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les 15 produits dans trois univers que vous nommez ; placez à droite ce qui va ailleurs (les ventes croisées).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2011680" cy="2377440"/>
          </a:xfrm>
          <a:prstGeom prst="roundRect">
            <a:avLst>
              <a:gd name="adj" fmla="val 2727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02920" y="1234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 1 : …</a:t>
            </a:r>
            <a:endParaRPr lang="fr-FR" sz="1200" dirty="0"/>
          </a:p>
        </p:txBody>
      </p:sp>
      <p:sp>
        <p:nvSpPr>
          <p:cNvPr id="11" name="Shape 7"/>
          <p:cNvSpPr/>
          <p:nvPr/>
        </p:nvSpPr>
        <p:spPr>
          <a:xfrm>
            <a:off x="2514600" y="1188720"/>
            <a:ext cx="2011680" cy="2377440"/>
          </a:xfrm>
          <a:prstGeom prst="roundRect">
            <a:avLst>
              <a:gd name="adj" fmla="val 2727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2606040" y="1234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 2 : …</a:t>
            </a:r>
            <a:endParaRPr lang="fr-FR" sz="1200" dirty="0"/>
          </a:p>
        </p:txBody>
      </p:sp>
      <p:sp>
        <p:nvSpPr>
          <p:cNvPr id="13" name="Shape 9"/>
          <p:cNvSpPr/>
          <p:nvPr/>
        </p:nvSpPr>
        <p:spPr>
          <a:xfrm>
            <a:off x="4617720" y="1188720"/>
            <a:ext cx="2011680" cy="2377440"/>
          </a:xfrm>
          <a:prstGeom prst="roundRect">
            <a:avLst>
              <a:gd name="adj" fmla="val 2727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709160" y="1234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 3 : …</a:t>
            </a:r>
            <a:endParaRPr lang="fr-FR" sz="1200" dirty="0"/>
          </a:p>
        </p:txBody>
      </p:sp>
      <p:sp>
        <p:nvSpPr>
          <p:cNvPr id="15" name="Shape 11"/>
          <p:cNvSpPr/>
          <p:nvPr/>
        </p:nvSpPr>
        <p:spPr>
          <a:xfrm>
            <a:off x="6766560" y="1188720"/>
            <a:ext cx="2148840" cy="2377440"/>
          </a:xfrm>
          <a:prstGeom prst="roundRect">
            <a:avLst>
              <a:gd name="adj" fmla="val 2553"/>
            </a:avLst>
          </a:prstGeom>
          <a:solidFill>
            <a:srgbClr val="EAF7F3"/>
          </a:solidFill>
          <a:ln w="9525">
            <a:solidFill>
              <a:srgbClr val="37B795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858000" y="123444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Ailleurs dans le parc : où, et pourquoi ?</a:t>
            </a:r>
            <a:endParaRPr lang="fr-FR" sz="1100" dirty="0"/>
          </a:p>
        </p:txBody>
      </p:sp>
      <p:sp>
        <p:nvSpPr>
          <p:cNvPr id="17" name="Text 13"/>
          <p:cNvSpPr/>
          <p:nvPr/>
        </p:nvSpPr>
        <p:spPr>
          <a:xfrm>
            <a:off x="411480" y="3703320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Déguisements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2130552" y="3703320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Ballons</a:t>
            </a:r>
            <a:endParaRPr lang="en-US" sz="950" dirty="0"/>
          </a:p>
        </p:txBody>
      </p:sp>
      <p:sp>
        <p:nvSpPr>
          <p:cNvPr id="19" name="Text 15"/>
          <p:cNvSpPr/>
          <p:nvPr/>
        </p:nvSpPr>
        <p:spPr>
          <a:xfrm>
            <a:off x="3849624" y="3703320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Bougies d’anniversaire</a:t>
            </a:r>
            <a:endParaRPr lang="en-US" sz="950" dirty="0"/>
          </a:p>
        </p:txBody>
      </p:sp>
      <p:sp>
        <p:nvSpPr>
          <p:cNvPr id="20" name="Text 16"/>
          <p:cNvSpPr/>
          <p:nvPr/>
        </p:nvSpPr>
        <p:spPr>
          <a:xfrm>
            <a:off x="5568696" y="3703320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Guirlandes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7287768" y="3703320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Cartes d’anniversaire</a:t>
            </a:r>
            <a:endParaRPr lang="en-US" sz="950" dirty="0"/>
          </a:p>
        </p:txBody>
      </p:sp>
      <p:sp>
        <p:nvSpPr>
          <p:cNvPr id="22" name="Text 18"/>
          <p:cNvSpPr/>
          <p:nvPr/>
        </p:nvSpPr>
        <p:spPr>
          <a:xfrm>
            <a:off x="411480" y="4087368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Peluches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2130552" y="4087368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Porte-clés</a:t>
            </a:r>
            <a:endParaRPr lang="en-US" sz="950" dirty="0"/>
          </a:p>
        </p:txBody>
      </p:sp>
      <p:sp>
        <p:nvSpPr>
          <p:cNvPr id="24" name="Text 20"/>
          <p:cNvSpPr/>
          <p:nvPr/>
        </p:nvSpPr>
        <p:spPr>
          <a:xfrm>
            <a:off x="3849624" y="4087368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Mugs</a:t>
            </a:r>
            <a:endParaRPr lang="en-US" sz="950" dirty="0"/>
          </a:p>
        </p:txBody>
      </p:sp>
      <p:sp>
        <p:nvSpPr>
          <p:cNvPr id="25" name="Text 21"/>
          <p:cNvSpPr/>
          <p:nvPr/>
        </p:nvSpPr>
        <p:spPr>
          <a:xfrm>
            <a:off x="5568696" y="4087368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Magnets</a:t>
            </a:r>
            <a:endParaRPr lang="en-US" sz="950" dirty="0"/>
          </a:p>
        </p:txBody>
      </p:sp>
      <p:sp>
        <p:nvSpPr>
          <p:cNvPr id="26" name="Text 22"/>
          <p:cNvSpPr/>
          <p:nvPr/>
        </p:nvSpPr>
        <p:spPr>
          <a:xfrm>
            <a:off x="7287768" y="4087368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Casquettes</a:t>
            </a:r>
            <a:endParaRPr lang="en-US" sz="950" dirty="0"/>
          </a:p>
        </p:txBody>
      </p:sp>
      <p:sp>
        <p:nvSpPr>
          <p:cNvPr id="27" name="Text 23"/>
          <p:cNvSpPr/>
          <p:nvPr/>
        </p:nvSpPr>
        <p:spPr>
          <a:xfrm>
            <a:off x="411480" y="4471416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Sucettes</a:t>
            </a:r>
            <a:endParaRPr lang="en-US" sz="950" dirty="0"/>
          </a:p>
        </p:txBody>
      </p:sp>
      <p:sp>
        <p:nvSpPr>
          <p:cNvPr id="28" name="Text 24"/>
          <p:cNvSpPr/>
          <p:nvPr/>
        </p:nvSpPr>
        <p:spPr>
          <a:xfrm>
            <a:off x="2130552" y="4471416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Bonbons</a:t>
            </a:r>
            <a:endParaRPr lang="en-US" sz="950" dirty="0"/>
          </a:p>
        </p:txBody>
      </p:sp>
      <p:sp>
        <p:nvSpPr>
          <p:cNvPr id="29" name="Text 25"/>
          <p:cNvSpPr/>
          <p:nvPr/>
        </p:nvSpPr>
        <p:spPr>
          <a:xfrm>
            <a:off x="3849624" y="4471416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Chocolats</a:t>
            </a:r>
            <a:endParaRPr lang="en-US" sz="950" dirty="0"/>
          </a:p>
        </p:txBody>
      </p:sp>
      <p:sp>
        <p:nvSpPr>
          <p:cNvPr id="30" name="Text 26"/>
          <p:cNvSpPr/>
          <p:nvPr/>
        </p:nvSpPr>
        <p:spPr>
          <a:xfrm>
            <a:off x="5568696" y="4471416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Gourdes</a:t>
            </a:r>
            <a:endParaRPr lang="en-US" sz="950" dirty="0"/>
          </a:p>
        </p:txBody>
      </p:sp>
      <p:sp>
        <p:nvSpPr>
          <p:cNvPr id="31" name="Text 27"/>
          <p:cNvSpPr/>
          <p:nvPr/>
        </p:nvSpPr>
        <p:spPr>
          <a:xfrm>
            <a:off x="7287768" y="4471416"/>
            <a:ext cx="164592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Chaussettes antidérapantes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3 · La vitrine de Pâques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merchandising · Jour 2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Composez la vitrine : le décor, la vedette, les produits. Écrivez à droite les trois règles que vous appliquez.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4754880" cy="3108960"/>
          </a:xfrm>
          <a:prstGeom prst="rect">
            <a:avLst/>
          </a:prstGeom>
          <a:solidFill>
            <a:srgbClr val="FFF7ED"/>
          </a:solidFill>
          <a:ln w="25400">
            <a:solidFill>
              <a:srgbClr val="1A3A5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411480" y="434340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vitrine, vue de l’allée</a:t>
            </a:r>
            <a:endParaRPr lang="fr-FR" sz="1000" dirty="0"/>
          </a:p>
        </p:txBody>
      </p:sp>
      <p:sp>
        <p:nvSpPr>
          <p:cNvPr id="11" name="Text 7"/>
          <p:cNvSpPr/>
          <p:nvPr/>
        </p:nvSpPr>
        <p:spPr>
          <a:xfrm>
            <a:off x="5394960" y="1188720"/>
            <a:ext cx="1691640" cy="384048"/>
          </a:xfrm>
          <a:prstGeom prst="roundRect">
            <a:avLst>
              <a:gd name="adj" fmla="val 11905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Peluche lapin · 14,90 €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7178040" y="1188720"/>
            <a:ext cx="1691640" cy="384048"/>
          </a:xfrm>
          <a:prstGeom prst="roundRect">
            <a:avLst>
              <a:gd name="adj" fmla="val 11905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Œufs en chocolat · 4,50 €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5394960" y="1645920"/>
            <a:ext cx="1691640" cy="384048"/>
          </a:xfrm>
          <a:prstGeom prst="roundRect">
            <a:avLst>
              <a:gd name="adj" fmla="val 11905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Panier garni · 9,90 €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7178040" y="1645920"/>
            <a:ext cx="1691640" cy="384048"/>
          </a:xfrm>
          <a:prstGeom prst="roundRect">
            <a:avLst>
              <a:gd name="adj" fmla="val 11905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 chasse aux œufs · 7,90 €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5394960" y="2103120"/>
            <a:ext cx="1691640" cy="384048"/>
          </a:xfrm>
          <a:prstGeom prst="roundRect">
            <a:avLst>
              <a:gd name="adj" fmla="val 11905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Ballons lapin · 3,50 €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7178040" y="2103120"/>
            <a:ext cx="1691640" cy="384048"/>
          </a:xfrm>
          <a:prstGeom prst="roundRect">
            <a:avLst>
              <a:gd name="adj" fmla="val 11905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Bonbons · 2,00 €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5394960" y="2651760"/>
            <a:ext cx="1097280" cy="347472"/>
          </a:xfrm>
          <a:prstGeom prst="roundRect">
            <a:avLst>
              <a:gd name="adj" fmla="val 13158"/>
            </a:avLst>
          </a:prstGeom>
          <a:solidFill>
            <a:srgbClr val="86EFA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Herbe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6583680" y="2651760"/>
            <a:ext cx="1097280" cy="347472"/>
          </a:xfrm>
          <a:prstGeom prst="roundRect">
            <a:avLst>
              <a:gd name="adj" fmla="val 13158"/>
            </a:avLst>
          </a:prstGeom>
          <a:solidFill>
            <a:srgbClr val="C4A48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Cagette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7772400" y="2651760"/>
            <a:ext cx="1097280" cy="347472"/>
          </a:xfrm>
          <a:prstGeom prst="roundRect">
            <a:avLst>
              <a:gd name="adj" fmla="val 13158"/>
            </a:avLst>
          </a:prstGeom>
          <a:solidFill>
            <a:srgbClr val="C4A48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Cagette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5394960" y="3063240"/>
            <a:ext cx="1097280" cy="347472"/>
          </a:xfrm>
          <a:prstGeom prst="roundRect">
            <a:avLst>
              <a:gd name="adj" fmla="val 13158"/>
            </a:avLst>
          </a:prstGeom>
          <a:solidFill>
            <a:srgbClr val="C4A48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Cagette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6583680" y="3063240"/>
            <a:ext cx="1097280" cy="347472"/>
          </a:xfrm>
          <a:prstGeom prst="roundRect">
            <a:avLst>
              <a:gd name="adj" fmla="val 13158"/>
            </a:avLst>
          </a:prstGeom>
          <a:solidFill>
            <a:srgbClr val="F0A50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Guirlande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7772400" y="3063240"/>
            <a:ext cx="1097280" cy="347472"/>
          </a:xfrm>
          <a:prstGeom prst="roundRect">
            <a:avLst>
              <a:gd name="adj" fmla="val 13158"/>
            </a:avLst>
          </a:prstGeom>
          <a:solidFill>
            <a:srgbClr val="64748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Prix</a:t>
            </a:r>
            <a:endParaRPr lang="en-US" sz="900" dirty="0"/>
          </a:p>
        </p:txBody>
      </p:sp>
      <p:sp>
        <p:nvSpPr>
          <p:cNvPr id="23" name="Shape 19"/>
          <p:cNvSpPr/>
          <p:nvPr/>
        </p:nvSpPr>
        <p:spPr>
          <a:xfrm>
            <a:off x="5394960" y="3520440"/>
            <a:ext cx="3520440" cy="105156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5486400" y="3566160"/>
            <a:ext cx="3337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trois règles :</a:t>
            </a:r>
            <a:endParaRPr lang="fr-FR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merchandising · Jour 2 — exercices</dc:title>
  <dc:subject>PptxGenJS Presentation</dc:subject>
  <dc:creator>AB — JMSA</dc:creator>
  <cp:lastModifiedBy>AB — JMSA</cp:lastModifiedBy>
  <cp:revision>1</cp:revision>
  <dcterms:created xsi:type="dcterms:W3CDTF">2026-10-21T14:29:18Z</dcterms:created>
  <dcterms:modified xsi:type="dcterms:W3CDTF">2026-10-21T14:29:18Z</dcterms:modified>
</cp:coreProperties>
</file>